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41"/>
  </p:notesMasterIdLst>
  <p:sldIdLst>
    <p:sldId id="256" r:id="rId3"/>
    <p:sldId id="257" r:id="rId4"/>
    <p:sldId id="259" r:id="rId5"/>
    <p:sldId id="404" r:id="rId6"/>
    <p:sldId id="489" r:id="rId7"/>
    <p:sldId id="374" r:id="rId8"/>
    <p:sldId id="263" r:id="rId9"/>
    <p:sldId id="264" r:id="rId10"/>
    <p:sldId id="311" r:id="rId11"/>
    <p:sldId id="267" r:id="rId12"/>
    <p:sldId id="344" r:id="rId13"/>
    <p:sldId id="375" r:id="rId14"/>
    <p:sldId id="372" r:id="rId15"/>
    <p:sldId id="378" r:id="rId16"/>
    <p:sldId id="393" r:id="rId17"/>
    <p:sldId id="394" r:id="rId18"/>
    <p:sldId id="395" r:id="rId19"/>
    <p:sldId id="403" r:id="rId20"/>
    <p:sldId id="339" r:id="rId21"/>
    <p:sldId id="389" r:id="rId22"/>
    <p:sldId id="390" r:id="rId23"/>
    <p:sldId id="351" r:id="rId24"/>
    <p:sldId id="352" r:id="rId25"/>
    <p:sldId id="353" r:id="rId26"/>
    <p:sldId id="354" r:id="rId27"/>
    <p:sldId id="392" r:id="rId28"/>
    <p:sldId id="377" r:id="rId29"/>
    <p:sldId id="350" r:id="rId30"/>
    <p:sldId id="379" r:id="rId31"/>
    <p:sldId id="490" r:id="rId32"/>
    <p:sldId id="348" r:id="rId33"/>
    <p:sldId id="278" r:id="rId34"/>
    <p:sldId id="279" r:id="rId35"/>
    <p:sldId id="281" r:id="rId36"/>
    <p:sldId id="282" r:id="rId37"/>
    <p:sldId id="345" r:id="rId38"/>
    <p:sldId id="289" r:id="rId39"/>
    <p:sldId id="337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Helvetica Neue" panose="02000503000000020004" pitchFamily="2" charset="0"/>
      <p:regular r:id="rId43"/>
      <p:bold r:id="rId44"/>
      <p:italic r:id="rId45"/>
      <p:boldItalic r:id="rId46"/>
    </p:embeddedFont>
    <p:embeddedFont>
      <p:font typeface="PTSerif" panose="020A0603040505020204" pitchFamily="18" charset="77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83"/>
    <p:restoredTop sz="97146"/>
  </p:normalViewPr>
  <p:slideViewPr>
    <p:cSldViewPr snapToGrid="0">
      <p:cViewPr varScale="1">
        <p:scale>
          <a:sx n="206" d="100"/>
          <a:sy n="206" d="100"/>
        </p:scale>
        <p:origin x="184" y="208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4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98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501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42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33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45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463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310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0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161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56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053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png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XX-syZhN4WU&amp;list=PLthfp5exSWEpvTiIPJP56JkHWZlqIbkBJ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349800/" TargetMode="External"/><Relationship Id="rId3" Type="http://schemas.openxmlformats.org/officeDocument/2006/relationships/hyperlink" Target="https://towardsdatascience.com/proximal-policy-optimization-ppo-explained-abed1952457b" TargetMode="External"/><Relationship Id="rId7" Type="http://schemas.openxmlformats.org/officeDocument/2006/relationships/hyperlink" Target="https://t.me/c/1530284868/274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aikorea/awesome-rl" TargetMode="External"/><Relationship Id="rId11" Type="http://schemas.openxmlformats.org/officeDocument/2006/relationships/hyperlink" Target="https://habr.com/ru/companies/vk/articles/343008/" TargetMode="External"/><Relationship Id="rId5" Type="http://schemas.openxmlformats.org/officeDocument/2006/relationships/hyperlink" Target="https://towardsdatascience.com/reinforcement-learning-frameworks-e349de4f645a" TargetMode="External"/><Relationship Id="rId10" Type="http://schemas.openxmlformats.org/officeDocument/2006/relationships/hyperlink" Target="https://habr.com/ru/companies/skillfactory/articles/717360/" TargetMode="External"/><Relationship Id="rId4" Type="http://schemas.openxmlformats.org/officeDocument/2006/relationships/hyperlink" Target="https://pytorch.org/rl/tutorials/coding_ppo.html" TargetMode="External"/><Relationship Id="rId9" Type="http://schemas.openxmlformats.org/officeDocument/2006/relationships/hyperlink" Target="https://habr.com/ru/articles/437020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Policy Gradient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 infinite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set of final states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infinite 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blipFill>
                <a:blip r:embed="rId5"/>
                <a:stretch>
                  <a:fillRect l="-2308" t="-1435" r="-769" b="-38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Policy based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5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47C45A-9953-B649-B595-7F1D42D4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based and Policy based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424307-E660-9F41-82A6-10E00D8CBA26}"/>
              </a:ext>
            </a:extLst>
          </p:cNvPr>
          <p:cNvSpPr>
            <a:spLocks noChangeAspect="1"/>
          </p:cNvSpPr>
          <p:nvPr/>
        </p:nvSpPr>
        <p:spPr>
          <a:xfrm>
            <a:off x="1804252" y="1217969"/>
            <a:ext cx="3672000" cy="367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BDF10F-AAC6-5746-9977-808A14B09FC1}"/>
              </a:ext>
            </a:extLst>
          </p:cNvPr>
          <p:cNvSpPr>
            <a:spLocks noChangeAspect="1"/>
          </p:cNvSpPr>
          <p:nvPr/>
        </p:nvSpPr>
        <p:spPr>
          <a:xfrm>
            <a:off x="3742493" y="1217969"/>
            <a:ext cx="3672000" cy="367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3306E-95B0-BF4D-A274-06EFC69A7C9C}"/>
              </a:ext>
            </a:extLst>
          </p:cNvPr>
          <p:cNvSpPr txBox="1"/>
          <p:nvPr/>
        </p:nvSpPr>
        <p:spPr>
          <a:xfrm>
            <a:off x="2479313" y="2123375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Value 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87FC-B2F1-DA4E-91C7-8554E08F7AB7}"/>
              </a:ext>
            </a:extLst>
          </p:cNvPr>
          <p:cNvSpPr txBox="1"/>
          <p:nvPr/>
        </p:nvSpPr>
        <p:spPr>
          <a:xfrm>
            <a:off x="5689515" y="2123375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Policy 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BB372-1661-5E4D-9E8F-B3F607344901}"/>
              </a:ext>
            </a:extLst>
          </p:cNvPr>
          <p:cNvSpPr txBox="1"/>
          <p:nvPr/>
        </p:nvSpPr>
        <p:spPr>
          <a:xfrm>
            <a:off x="2283627" y="3303473"/>
            <a:ext cx="1245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Value function</a:t>
            </a:r>
          </a:p>
          <a:p>
            <a:pPr algn="ctr"/>
            <a:r>
              <a:rPr lang="en-US" sz="1100" dirty="0"/>
              <a:t>&amp;</a:t>
            </a:r>
          </a:p>
          <a:p>
            <a:pPr algn="ctr"/>
            <a:r>
              <a:rPr lang="en-US" sz="1100" dirty="0"/>
              <a:t>Greedy policy</a:t>
            </a:r>
          </a:p>
          <a:p>
            <a:pPr algn="ctr"/>
            <a:endParaRPr lang="ru-RU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Q-learning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DQN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DDCBC-2693-3D44-979C-B181D22685FC}"/>
              </a:ext>
            </a:extLst>
          </p:cNvPr>
          <p:cNvSpPr txBox="1"/>
          <p:nvPr/>
        </p:nvSpPr>
        <p:spPr>
          <a:xfrm>
            <a:off x="5565531" y="3303473"/>
            <a:ext cx="1346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Learning of</a:t>
            </a:r>
          </a:p>
          <a:p>
            <a:pPr algn="ctr"/>
            <a:r>
              <a:rPr lang="en-US" sz="1100" dirty="0"/>
              <a:t>Policy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Cross-entropy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REINFORCE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439FF-277A-A648-9BCC-5D608CD70246}"/>
              </a:ext>
            </a:extLst>
          </p:cNvPr>
          <p:cNvSpPr txBox="1"/>
          <p:nvPr/>
        </p:nvSpPr>
        <p:spPr>
          <a:xfrm>
            <a:off x="4018845" y="3303473"/>
            <a:ext cx="1245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Value function</a:t>
            </a:r>
          </a:p>
          <a:p>
            <a:pPr algn="ctr"/>
            <a:r>
              <a:rPr lang="en-US" sz="1100" dirty="0"/>
              <a:t>&amp;</a:t>
            </a:r>
          </a:p>
          <a:p>
            <a:pPr algn="ctr"/>
            <a:r>
              <a:rPr lang="en-US" sz="1100" dirty="0"/>
              <a:t>Policy</a:t>
            </a:r>
          </a:p>
          <a:p>
            <a:pPr algn="ctr"/>
            <a:endParaRPr lang="en-US" sz="1100" dirty="0"/>
          </a:p>
          <a:p>
            <a:pPr marL="360363" indent="-168275">
              <a:buFont typeface="Arial" panose="020B0604020202020204" pitchFamily="34" charset="0"/>
              <a:buChar char="•"/>
            </a:pPr>
            <a:r>
              <a:rPr lang="en-US" sz="1100" b="1" dirty="0"/>
              <a:t>SARSA</a:t>
            </a:r>
          </a:p>
          <a:p>
            <a:pPr marL="360363" indent="-168275">
              <a:buFont typeface="Arial" panose="020B0604020202020204" pitchFamily="34" charset="0"/>
              <a:buChar char="•"/>
            </a:pPr>
            <a:r>
              <a:rPr lang="en-US" sz="1100" b="1" dirty="0"/>
              <a:t>A2C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0BB5-DF72-8744-BD15-A121DD28F215}"/>
              </a:ext>
            </a:extLst>
          </p:cNvPr>
          <p:cNvSpPr txBox="1"/>
          <p:nvPr/>
        </p:nvSpPr>
        <p:spPr>
          <a:xfrm>
            <a:off x="4005763" y="2123375"/>
            <a:ext cx="124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355518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7777495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59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DQN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6D5F7-B52A-834B-A19A-5A9527D71EF8}"/>
                  </a:ext>
                </a:extLst>
              </p:cNvPr>
              <p:cNvSpPr txBox="1"/>
              <p:nvPr/>
            </p:nvSpPr>
            <p:spPr>
              <a:xfrm>
                <a:off x="6618215" y="1694587"/>
                <a:ext cx="2124610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rgbClr val="C00000"/>
                    </a:solidFill>
                  </a:rPr>
                  <a:t>Медленная сходимость, большая дисперсия, плохая устойчивость</a:t>
                </a:r>
              </a:p>
              <a:p>
                <a:endParaRPr lang="ru-RU" sz="1200" dirty="0">
                  <a:solidFill>
                    <a:srgbClr val="C00000"/>
                  </a:solidFill>
                </a:endParaRPr>
              </a:p>
              <a:p>
                <a:r>
                  <a:rPr lang="ru-RU" sz="1200" dirty="0">
                    <a:solidFill>
                      <a:srgbClr val="C00000"/>
                    </a:solidFill>
                  </a:rPr>
                  <a:t>Дискретное пространство действий, плохо реагирует на «резкие» переходы</a:t>
                </a:r>
              </a:p>
              <a:p>
                <a:endParaRPr lang="ru-RU" sz="1200" dirty="0">
                  <a:solidFill>
                    <a:srgbClr val="C00000"/>
                  </a:solidFill>
                </a:endParaRPr>
              </a:p>
              <a:p>
                <a:r>
                  <a:rPr lang="ru-RU" sz="1200" dirty="0">
                    <a:solidFill>
                      <a:srgbClr val="C00000"/>
                    </a:solidFill>
                  </a:rPr>
                  <a:t>Мы всегда получаем детерминированную стратегию, в силу </a:t>
                </a:r>
                <a:br>
                  <a:rPr lang="ru-RU" sz="1200" dirty="0">
                    <a:solidFill>
                      <a:srgbClr val="C00000"/>
                    </a:solidFill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200" dirty="0">
                    <a:solidFill>
                      <a:srgbClr val="C00000"/>
                    </a:solidFill>
                  </a:rPr>
                  <a:t> </a:t>
                </a:r>
                <a:r>
                  <a:rPr lang="ru-RU" sz="1200" dirty="0">
                    <a:solidFill>
                      <a:srgbClr val="C00000"/>
                    </a:solidFill>
                  </a:rPr>
                  <a:t>в формуле обновления весов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6D5F7-B52A-834B-A19A-5A9527D7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215" y="1694587"/>
                <a:ext cx="2124610" cy="2492990"/>
              </a:xfrm>
              <a:prstGeom prst="rect">
                <a:avLst/>
              </a:prstGeom>
              <a:blipFill>
                <a:blip r:embed="rId4"/>
                <a:stretch>
                  <a:fillRect r="-595" b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D557A5D-043C-2047-9AAF-ADA1B20BE362}"/>
              </a:ext>
            </a:extLst>
          </p:cNvPr>
          <p:cNvSpPr txBox="1"/>
          <p:nvPr/>
        </p:nvSpPr>
        <p:spPr>
          <a:xfrm>
            <a:off x="951780" y="2275761"/>
            <a:ext cx="1891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58D40"/>
                </a:solidFill>
              </a:rPr>
              <a:t>Off-policy</a:t>
            </a:r>
          </a:p>
          <a:p>
            <a:endParaRPr lang="en-US" sz="1800" dirty="0">
              <a:solidFill>
                <a:srgbClr val="058D40"/>
              </a:solidFill>
            </a:endParaRPr>
          </a:p>
          <a:p>
            <a:r>
              <a:rPr lang="ru-RU" dirty="0">
                <a:solidFill>
                  <a:srgbClr val="058D40"/>
                </a:solidFill>
              </a:rPr>
              <a:t>Использование </a:t>
            </a:r>
            <a:br>
              <a:rPr lang="en-US" dirty="0">
                <a:solidFill>
                  <a:srgbClr val="058D40"/>
                </a:solidFill>
              </a:rPr>
            </a:br>
            <a:r>
              <a:rPr lang="en-US" dirty="0">
                <a:solidFill>
                  <a:srgbClr val="058D40"/>
                </a:solidFill>
              </a:rPr>
              <a:t>Experience replay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7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E2E-ECE2-C040-BC1D-411C8C62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Клеточный мир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F1251D-4A5C-854C-8222-A094A6DDD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731587"/>
              </p:ext>
            </p:extLst>
          </p:nvPr>
        </p:nvGraphicFramePr>
        <p:xfrm>
          <a:off x="1450357" y="1779403"/>
          <a:ext cx="6096000" cy="225255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131867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722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6514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713052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0697410"/>
                    </a:ext>
                  </a:extLst>
                </a:gridCol>
              </a:tblGrid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19201"/>
                  </a:ext>
                </a:extLst>
              </a:tr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8280"/>
                  </a:ext>
                </a:extLst>
              </a:tr>
            </a:tbl>
          </a:graphicData>
        </a:graphic>
      </p:graphicFrame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AD0BA0E8-B8E9-9645-9F7F-51AB969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1157" y="3028950"/>
            <a:ext cx="914400" cy="914400"/>
          </a:xfrm>
          <a:prstGeom prst="rect">
            <a:avLst/>
          </a:prstGeom>
        </p:spPr>
      </p:pic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AB419F60-5E7C-3D42-82D6-71150AB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990" y="3028950"/>
            <a:ext cx="914400" cy="914400"/>
          </a:xfrm>
          <a:prstGeom prst="rect">
            <a:avLst/>
          </a:prstGeom>
        </p:spPr>
      </p:pic>
      <p:pic>
        <p:nvPicPr>
          <p:cNvPr id="9" name="Graphic 8" descr="Skull with solid fill">
            <a:extLst>
              <a:ext uri="{FF2B5EF4-FFF2-40B4-BE49-F238E27FC236}">
                <a16:creationId xmlns:a16="http://schemas.microsoft.com/office/drawing/2014/main" id="{9CE06774-2B86-1941-A012-ACDDF34E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643" y="30289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F0D30-C9C9-BE4C-8300-747903D4490E}"/>
              </a:ext>
            </a:extLst>
          </p:cNvPr>
          <p:cNvSpPr txBox="1"/>
          <p:nvPr/>
        </p:nvSpPr>
        <p:spPr>
          <a:xfrm>
            <a:off x="570301" y="1163148"/>
            <a:ext cx="5024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Агент не различает серые клетки – </a:t>
            </a:r>
            <a:r>
              <a:rPr lang="en-US" dirty="0"/>
              <a:t>q-learning </a:t>
            </a:r>
            <a:r>
              <a:rPr lang="ru-RU" dirty="0"/>
              <a:t>не работает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E2E-ECE2-C040-BC1D-411C8C62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Клеточный мир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F1251D-4A5C-854C-8222-A094A6DDD245}"/>
              </a:ext>
            </a:extLst>
          </p:cNvPr>
          <p:cNvGraphicFramePr>
            <a:graphicFrameLocks noGrp="1"/>
          </p:cNvGraphicFramePr>
          <p:nvPr/>
        </p:nvGraphicFramePr>
        <p:xfrm>
          <a:off x="1450357" y="1779403"/>
          <a:ext cx="6096000" cy="225255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131867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722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6514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713052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0697410"/>
                    </a:ext>
                  </a:extLst>
                </a:gridCol>
              </a:tblGrid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19201"/>
                  </a:ext>
                </a:extLst>
              </a:tr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8280"/>
                  </a:ext>
                </a:extLst>
              </a:tr>
            </a:tbl>
          </a:graphicData>
        </a:graphic>
      </p:graphicFrame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AD0BA0E8-B8E9-9645-9F7F-51AB969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1157" y="3028950"/>
            <a:ext cx="914400" cy="914400"/>
          </a:xfrm>
          <a:prstGeom prst="rect">
            <a:avLst/>
          </a:prstGeom>
        </p:spPr>
      </p:pic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AB419F60-5E7C-3D42-82D6-71150AB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990" y="3028950"/>
            <a:ext cx="914400" cy="914400"/>
          </a:xfrm>
          <a:prstGeom prst="rect">
            <a:avLst/>
          </a:prstGeom>
        </p:spPr>
      </p:pic>
      <p:pic>
        <p:nvPicPr>
          <p:cNvPr id="9" name="Graphic 8" descr="Skull with solid fill">
            <a:extLst>
              <a:ext uri="{FF2B5EF4-FFF2-40B4-BE49-F238E27FC236}">
                <a16:creationId xmlns:a16="http://schemas.microsoft.com/office/drawing/2014/main" id="{9CE06774-2B86-1941-A012-ACDDF34E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643" y="30289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F0D30-C9C9-BE4C-8300-747903D4490E}"/>
              </a:ext>
            </a:extLst>
          </p:cNvPr>
          <p:cNvSpPr txBox="1"/>
          <p:nvPr/>
        </p:nvSpPr>
        <p:spPr>
          <a:xfrm>
            <a:off x="570301" y="1163148"/>
            <a:ext cx="7311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Агент не различает серые клетки – </a:t>
            </a:r>
            <a:r>
              <a:rPr lang="en-US" dirty="0"/>
              <a:t>q-learning </a:t>
            </a:r>
            <a:r>
              <a:rPr lang="ru-RU" dirty="0"/>
              <a:t>не работает. Агент «застревает» в углу.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A6B722-660C-CF4F-9E9D-5D1C32BD2063}"/>
              </a:ext>
            </a:extLst>
          </p:cNvPr>
          <p:cNvCxnSpPr/>
          <p:nvPr/>
        </p:nvCxnSpPr>
        <p:spPr>
          <a:xfrm>
            <a:off x="4476376" y="1984188"/>
            <a:ext cx="0" cy="699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950A00-7A3C-C444-BA5D-C4E0C0165F0B}"/>
              </a:ext>
            </a:extLst>
          </p:cNvPr>
          <p:cNvCxnSpPr>
            <a:cxnSpLocks/>
          </p:cNvCxnSpPr>
          <p:nvPr/>
        </p:nvCxnSpPr>
        <p:spPr>
          <a:xfrm rot="16200000">
            <a:off x="3272116" y="1754097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868542-2DEA-7148-A575-90C09CFEBD27}"/>
              </a:ext>
            </a:extLst>
          </p:cNvPr>
          <p:cNvCxnSpPr>
            <a:cxnSpLocks/>
          </p:cNvCxnSpPr>
          <p:nvPr/>
        </p:nvCxnSpPr>
        <p:spPr>
          <a:xfrm rot="16200000">
            <a:off x="2020047" y="1757084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270BCA-18C5-E041-AEBC-85FDBFABE832}"/>
              </a:ext>
            </a:extLst>
          </p:cNvPr>
          <p:cNvCxnSpPr>
            <a:cxnSpLocks/>
          </p:cNvCxnSpPr>
          <p:nvPr/>
        </p:nvCxnSpPr>
        <p:spPr>
          <a:xfrm rot="16200000">
            <a:off x="5713505" y="1754097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083E6C-4218-C943-A3EC-7E2F05F6BA6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32706" y="1754097"/>
            <a:ext cx="0" cy="6992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C60E2-3543-D54C-BA60-6AEA718C3A8A}"/>
              </a:ext>
            </a:extLst>
          </p:cNvPr>
          <p:cNvCxnSpPr>
            <a:cxnSpLocks/>
          </p:cNvCxnSpPr>
          <p:nvPr/>
        </p:nvCxnSpPr>
        <p:spPr>
          <a:xfrm rot="5400000" flipH="1">
            <a:off x="3272116" y="2115845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DE6F2-5A58-B04D-B768-34AAB6AC2B4A}"/>
              </a:ext>
            </a:extLst>
          </p:cNvPr>
          <p:cNvCxnSpPr>
            <a:cxnSpLocks/>
          </p:cNvCxnSpPr>
          <p:nvPr/>
        </p:nvCxnSpPr>
        <p:spPr>
          <a:xfrm rot="16200000">
            <a:off x="2020047" y="2118832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BE72D-7078-2849-8F46-DD613628532F}"/>
              </a:ext>
            </a:extLst>
          </p:cNvPr>
          <p:cNvCxnSpPr>
            <a:cxnSpLocks/>
          </p:cNvCxnSpPr>
          <p:nvPr/>
        </p:nvCxnSpPr>
        <p:spPr>
          <a:xfrm rot="5400000" flipH="1">
            <a:off x="5713505" y="2115845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7949BA-48A6-0E40-B789-BD818F14D50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32706" y="2115845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88CC879-664A-8F4C-A84F-7A370A745F3F}"/>
              </a:ext>
            </a:extLst>
          </p:cNvPr>
          <p:cNvSpPr/>
          <p:nvPr/>
        </p:nvSpPr>
        <p:spPr>
          <a:xfrm>
            <a:off x="5363881" y="1912471"/>
            <a:ext cx="1963272" cy="358588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65ED47-6292-AE4F-9B5B-25A2A5549184}"/>
              </a:ext>
            </a:extLst>
          </p:cNvPr>
          <p:cNvSpPr/>
          <p:nvPr/>
        </p:nvSpPr>
        <p:spPr>
          <a:xfrm>
            <a:off x="1670423" y="2286174"/>
            <a:ext cx="1963272" cy="35858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1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E2E-ECE2-C040-BC1D-411C8C62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Клеточный мир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F1251D-4A5C-854C-8222-A094A6DDD245}"/>
              </a:ext>
            </a:extLst>
          </p:cNvPr>
          <p:cNvGraphicFramePr>
            <a:graphicFrameLocks noGrp="1"/>
          </p:cNvGraphicFramePr>
          <p:nvPr/>
        </p:nvGraphicFramePr>
        <p:xfrm>
          <a:off x="1450357" y="1779403"/>
          <a:ext cx="6096000" cy="2252550"/>
        </p:xfrm>
        <a:graphic>
          <a:graphicData uri="http://schemas.openxmlformats.org/drawingml/2006/table">
            <a:tbl>
              <a:tblPr firstRow="1" bandRow="1">
                <a:tableStyleId>{B623574C-9AE7-4070-A081-93A97D88BCA6}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131867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722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76514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713052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0697410"/>
                    </a:ext>
                  </a:extLst>
                </a:gridCol>
              </a:tblGrid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19201"/>
                  </a:ext>
                </a:extLst>
              </a:tr>
              <a:tr h="1126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8280"/>
                  </a:ext>
                </a:extLst>
              </a:tr>
            </a:tbl>
          </a:graphicData>
        </a:graphic>
      </p:graphicFrame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id="{AD0BA0E8-B8E9-9645-9F7F-51AB969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1157" y="3028950"/>
            <a:ext cx="914400" cy="914400"/>
          </a:xfrm>
          <a:prstGeom prst="rect">
            <a:avLst/>
          </a:prstGeom>
        </p:spPr>
      </p:pic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AB419F60-5E7C-3D42-82D6-71150AB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990" y="3028950"/>
            <a:ext cx="914400" cy="914400"/>
          </a:xfrm>
          <a:prstGeom prst="rect">
            <a:avLst/>
          </a:prstGeom>
        </p:spPr>
      </p:pic>
      <p:pic>
        <p:nvPicPr>
          <p:cNvPr id="9" name="Graphic 8" descr="Skull with solid fill">
            <a:extLst>
              <a:ext uri="{FF2B5EF4-FFF2-40B4-BE49-F238E27FC236}">
                <a16:creationId xmlns:a16="http://schemas.microsoft.com/office/drawing/2014/main" id="{9CE06774-2B86-1941-A012-ACDDF34E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643" y="30289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F0D30-C9C9-BE4C-8300-747903D4490E}"/>
              </a:ext>
            </a:extLst>
          </p:cNvPr>
          <p:cNvSpPr txBox="1"/>
          <p:nvPr/>
        </p:nvSpPr>
        <p:spPr>
          <a:xfrm>
            <a:off x="570301" y="1163148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Оптимальна стохастическая стратегия.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A6B722-660C-CF4F-9E9D-5D1C32BD2063}"/>
              </a:ext>
            </a:extLst>
          </p:cNvPr>
          <p:cNvCxnSpPr/>
          <p:nvPr/>
        </p:nvCxnSpPr>
        <p:spPr>
          <a:xfrm>
            <a:off x="4476376" y="1984188"/>
            <a:ext cx="0" cy="699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C60E2-3543-D54C-BA60-6AEA718C3A8A}"/>
              </a:ext>
            </a:extLst>
          </p:cNvPr>
          <p:cNvCxnSpPr>
            <a:cxnSpLocks/>
          </p:cNvCxnSpPr>
          <p:nvPr/>
        </p:nvCxnSpPr>
        <p:spPr>
          <a:xfrm rot="5400000" flipH="1">
            <a:off x="3272116" y="1978387"/>
            <a:ext cx="0" cy="69924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DE6F2-5A58-B04D-B768-34AAB6AC2B4A}"/>
              </a:ext>
            </a:extLst>
          </p:cNvPr>
          <p:cNvCxnSpPr>
            <a:cxnSpLocks/>
          </p:cNvCxnSpPr>
          <p:nvPr/>
        </p:nvCxnSpPr>
        <p:spPr>
          <a:xfrm rot="16200000">
            <a:off x="2020047" y="1981374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BE72D-7078-2849-8F46-DD613628532F}"/>
              </a:ext>
            </a:extLst>
          </p:cNvPr>
          <p:cNvCxnSpPr>
            <a:cxnSpLocks/>
          </p:cNvCxnSpPr>
          <p:nvPr/>
        </p:nvCxnSpPr>
        <p:spPr>
          <a:xfrm rot="5400000" flipH="1">
            <a:off x="5713505" y="1978387"/>
            <a:ext cx="0" cy="69924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7949BA-48A6-0E40-B789-BD818F14D50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32706" y="1978387"/>
            <a:ext cx="0" cy="6992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7D2ADD5-08CF-DE44-8721-6E28D8B0B134}"/>
              </a:ext>
            </a:extLst>
          </p:cNvPr>
          <p:cNvSpPr txBox="1"/>
          <p:nvPr/>
        </p:nvSpPr>
        <p:spPr>
          <a:xfrm>
            <a:off x="2988224" y="20078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50/50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EA475-26CC-0141-A151-8AFE0B76F215}"/>
              </a:ext>
            </a:extLst>
          </p:cNvPr>
          <p:cNvSpPr txBox="1"/>
          <p:nvPr/>
        </p:nvSpPr>
        <p:spPr>
          <a:xfrm>
            <a:off x="5429613" y="20078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50/50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4362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Алгоритм </a:t>
            </a:r>
            <a:r>
              <a:rPr lang="en-US" sz="4900" dirty="0"/>
              <a:t>REINFORCE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636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8"/>
                <a:ext cx="8801144" cy="36991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Задача – максимизировать суммарную награду агента,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максимизировать мат ожидание награды при текущей политике:</a:t>
                </a: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Алгоритм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Q-learning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(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DQN) –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искали приближение оптимальной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Q-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функции.</a:t>
                </a: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Вместо приближения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Q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функции – будем сразу искать оптимальную политику. 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8"/>
                <a:ext cx="8801144" cy="36991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37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6F4F-692F-6443-AFA6-9F9409A4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1003021"/>
                <a:ext cx="8520600" cy="3888097"/>
              </a:xfrm>
            </p:spPr>
            <p:txBody>
              <a:bodyPr>
                <a:normAutofit/>
              </a:bodyPr>
              <a:lstStyle/>
              <a:p>
                <a:pPr marL="133350" indent="0">
                  <a:buNone/>
                </a:pPr>
                <a:r>
                  <a:rPr lang="ru-RU" sz="1600" b="1" dirty="0"/>
                  <a:t>Оценка политики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/>
                  <a:t>:</a:t>
                </a:r>
                <a:endParaRPr lang="ru-RU" sz="1600" b="1" dirty="0"/>
              </a:p>
              <a:p>
                <a:pPr marL="133350" indent="0">
                  <a:buNone/>
                </a:pPr>
                <a:r>
                  <a:rPr lang="ru-RU" sz="1400" dirty="0"/>
                  <a:t>Получаем траекторию</a:t>
                </a:r>
                <a:r>
                  <a:rPr lang="en-US" sz="1400" dirty="0"/>
                  <a:t>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r>
                  <a:rPr lang="ru-RU" sz="1800" b="1" dirty="0"/>
                  <a:t>Улучшение политики</a:t>
                </a:r>
                <a:r>
                  <a:rPr lang="en-US" sz="1800" dirty="0"/>
                  <a:t>:</a:t>
                </a:r>
              </a:p>
              <a:p>
                <a:pPr marL="133350" indent="0">
                  <a:buNone/>
                </a:pPr>
                <a:r>
                  <a:rPr lang="ru-RU" sz="1600" dirty="0"/>
                  <a:t>Выбираем «элитные» траектории и усредняем действие на них</a:t>
                </a:r>
                <a:r>
                  <a:rPr lang="en-US" sz="1600" dirty="0"/>
                  <a:t> </a:t>
                </a:r>
                <a:r>
                  <a:rPr lang="ru-RU" sz="1600" dirty="0"/>
                  <a:t>для каждого состояния и обновляем веса модели: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sz="1600" b="1" dirty="0"/>
                  <a:t>Не эффективно!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1F0D9C-11BE-764F-B530-80757F51C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03021"/>
                <a:ext cx="8520600" cy="3888097"/>
              </a:xfrm>
              <a:blipFill>
                <a:blip r:embed="rId2"/>
                <a:stretch>
                  <a:fillRect b="-10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71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F0D9C-11BE-764F-B530-80757F51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03021"/>
            <a:ext cx="8165055" cy="3888097"/>
          </a:xfrm>
        </p:spPr>
        <p:txBody>
          <a:bodyPr>
            <a:normAutofit/>
          </a:bodyPr>
          <a:lstStyle/>
          <a:p>
            <a:pPr marL="133350" indent="0" algn="ctr">
              <a:buNone/>
            </a:pPr>
            <a:endParaRPr lang="ru-RU" sz="3200" dirty="0"/>
          </a:p>
          <a:p>
            <a:pPr marL="133350" indent="0" algn="ctr">
              <a:buNone/>
            </a:pPr>
            <a:r>
              <a:rPr lang="ru-RU" sz="3200" dirty="0"/>
              <a:t>Как улучшать модель на каждом шаге, </a:t>
            </a:r>
          </a:p>
          <a:p>
            <a:pPr marL="133350" indent="0" algn="ctr">
              <a:buNone/>
            </a:pPr>
            <a:r>
              <a:rPr lang="ru-RU" sz="3200" dirty="0"/>
              <a:t>а не по множеству траекторий?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75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6561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Задача – максимизировать суммарную награду агента,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максимизировать мат ожидание награды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 какой-то политике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(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задача конечномерной оптимизации):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ru-RU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Поскольку политика есть отображение пространства действий на пространство состояний то можем представить эту награду в виде суммы всех наград по текущей политике, а в случае непрерывного пространства состояний – интегралом:</a:t>
                </a:r>
              </a:p>
              <a:p>
                <a:pPr marL="133350" indent="0" algn="ctr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656142"/>
              </a:xfrm>
              <a:prstGeom prst="rect">
                <a:avLst/>
              </a:prstGeom>
              <a:blipFill>
                <a:blip r:embed="rId3"/>
                <a:stretch>
                  <a:fillRect b="-3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91A1222-B103-0045-94A3-C8C34E006067}"/>
              </a:ext>
            </a:extLst>
          </p:cNvPr>
          <p:cNvSpPr/>
          <p:nvPr/>
        </p:nvSpPr>
        <p:spPr>
          <a:xfrm>
            <a:off x="4449262" y="3939898"/>
            <a:ext cx="1478996" cy="859168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88430-EB82-9C49-8369-01100F6D7A11}"/>
              </a:ext>
            </a:extLst>
          </p:cNvPr>
          <p:cNvSpPr txBox="1"/>
          <p:nvPr/>
        </p:nvSpPr>
        <p:spPr>
          <a:xfrm>
            <a:off x="6214598" y="4215593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Как вычислить этот интеграл?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8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877580"/>
                <a:ext cx="8801144" cy="40319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Приблизим политику </a:t>
                </a:r>
                <a:r>
                  <a:rPr lang="ru-RU" sz="14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нейросетью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Обновляем веса: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1400" dirty="0">
                    <a:solidFill>
                      <a:srgbClr val="C00000"/>
                    </a:solidFill>
                    <a:latin typeface="Helvetica Neue" panose="02000503000000020004" pitchFamily="2" charset="0"/>
                  </a:rPr>
                  <a:t>Внимание!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sz="1400" dirty="0">
                    <a:solidFill>
                      <a:srgbClr val="C00000"/>
                    </a:solidFill>
                    <a:latin typeface="Helvetica Neue" panose="02000503000000020004" pitchFamily="2" charset="0"/>
                  </a:rPr>
                  <a:t> не является функцией плотности распределения вероятностей!</a:t>
                </a:r>
              </a:p>
              <a:p>
                <a:pPr marL="133350" indent="0" algn="ctr">
                  <a:buNone/>
                </a:pPr>
                <a14:m>
                  <m:oMath xmlns:m="http://schemas.openxmlformats.org/officeDocument/2006/math">
                    <m:r>
                      <a:rPr lang="ru-RU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Не можем воспользоваться методами семплирования для стохастического интеграла.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Метод конечных приращений. В явном виде - просто, быстро, не эффективно, почти не работает!</a:t>
                </a:r>
                <a:endParaRPr lang="en-US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877580"/>
                <a:ext cx="8801144" cy="4031950"/>
              </a:xfrm>
              <a:prstGeom prst="rect">
                <a:avLst/>
              </a:prstGeom>
              <a:blipFill>
                <a:blip r:embed="rId3"/>
                <a:stretch>
                  <a:fillRect t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F17ABF-DA77-EB4B-BA63-16DE08A69C58}"/>
              </a:ext>
            </a:extLst>
          </p:cNvPr>
          <p:cNvSpPr/>
          <p:nvPr/>
        </p:nvSpPr>
        <p:spPr>
          <a:xfrm>
            <a:off x="4903393" y="2160193"/>
            <a:ext cx="1730610" cy="83462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0F6FD-3712-BB45-8CE1-AB06B8543AE8}"/>
              </a:ext>
            </a:extLst>
          </p:cNvPr>
          <p:cNvSpPr txBox="1"/>
          <p:nvPr/>
        </p:nvSpPr>
        <p:spPr>
          <a:xfrm>
            <a:off x="6862300" y="2310140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Как вычислить </a:t>
            </a:r>
          </a:p>
          <a:p>
            <a:r>
              <a:rPr lang="ru-RU" b="1" dirty="0">
                <a:solidFill>
                  <a:srgbClr val="C00000"/>
                </a:solidFill>
              </a:rPr>
              <a:t>этот интеграл?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8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Policy gradient theorem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1428" y="1026444"/>
                <a:ext cx="8801144" cy="347817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Градиент политики можно приблизить выражением:</a:t>
                </a: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:endParaRPr lang="ru-RU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~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e>
                          </m:eqAr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nary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</a:t>
                </a: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Оценка методом Монте-Карло: 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428" y="1026444"/>
                <a:ext cx="8801144" cy="3478172"/>
              </a:xfrm>
              <a:prstGeom prst="rect">
                <a:avLst/>
              </a:prstGeom>
              <a:blipFill>
                <a:blip r:embed="rId3"/>
                <a:stretch>
                  <a:fillRect t="-9091" b="-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07E803C-825D-F244-838B-8C3E04FB61B0}"/>
              </a:ext>
            </a:extLst>
          </p:cNvPr>
          <p:cNvSpPr/>
          <p:nvPr/>
        </p:nvSpPr>
        <p:spPr>
          <a:xfrm>
            <a:off x="4572000" y="2718977"/>
            <a:ext cx="2852201" cy="429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D0CEE0-D36D-B544-9ED5-8D3A97BE128B}"/>
              </a:ext>
            </a:extLst>
          </p:cNvPr>
          <p:cNvSpPr txBox="1"/>
          <p:nvPr/>
        </p:nvSpPr>
        <p:spPr>
          <a:xfrm>
            <a:off x="5301281" y="3148927"/>
            <a:ext cx="3892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hlinkClick r:id="rId4"/>
              </a:rPr>
              <a:t>*Доказательство приведено в курсе Панова (МФТИ), лекция 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491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 -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алгоритм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Задаем начальное приближение политики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Запускаем обучение. Для каждого эпизода:</a:t>
                </a:r>
              </a:p>
              <a:p>
                <a:pPr lvl="1"/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Действуя по текущей политике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получаем траекторию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награды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и определяем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lvl="1"/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Следуя по траектории обновляем веса модели на каждом шаге по правилу:</a:t>
                </a:r>
              </a:p>
              <a:p>
                <a:pPr marL="603250" lvl="1" indent="0">
                  <a:buNone/>
                </a:pPr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422940"/>
              </a:xfrm>
              <a:prstGeom prst="rect">
                <a:avLst/>
              </a:prstGeom>
              <a:blipFill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8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7777495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2291-7ABD-834A-95A3-323BA7CC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B2C0E7-6CD8-1445-AE87-37F092D54C9D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86B4B-9083-7143-BCF3-5EDCF81A9773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25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REINFORCE – </a:t>
            </a:r>
            <a:r>
              <a:rPr lang="ru-RU" dirty="0">
                <a:solidFill>
                  <a:srgbClr val="058D40"/>
                </a:solidFill>
                <a:latin typeface="Helvetica Neue" panose="02000503000000020004" pitchFamily="2" charset="0"/>
              </a:rPr>
              <a:t>достоинства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и </a:t>
            </a:r>
            <a:r>
              <a:rPr lang="ru-RU" dirty="0">
                <a:solidFill>
                  <a:srgbClr val="C00000"/>
                </a:solidFill>
                <a:latin typeface="Helvetica Neue" panose="02000503000000020004" pitchFamily="2" charset="0"/>
              </a:rPr>
              <a:t>недостатки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F2FE1-3E2C-5C4B-AF56-86F7BE66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93" y="1259260"/>
            <a:ext cx="3496698" cy="3110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CC0C1-A9FE-EB41-A092-234D3AB7B14E}"/>
              </a:ext>
            </a:extLst>
          </p:cNvPr>
          <p:cNvSpPr/>
          <p:nvPr/>
        </p:nvSpPr>
        <p:spPr>
          <a:xfrm>
            <a:off x="2843193" y="3540999"/>
            <a:ext cx="1188759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58D40"/>
                </a:solidFill>
              </a:rPr>
              <a:t>Advantages</a:t>
            </a:r>
            <a:endParaRPr lang="en-RU" dirty="0">
              <a:solidFill>
                <a:srgbClr val="058D4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7CD40-723E-444D-BE52-EB87F5B42DE8}"/>
              </a:ext>
            </a:extLst>
          </p:cNvPr>
          <p:cNvSpPr/>
          <p:nvPr/>
        </p:nvSpPr>
        <p:spPr>
          <a:xfrm>
            <a:off x="4928721" y="3010905"/>
            <a:ext cx="1411170" cy="331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Disadvantages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13310-70E5-8E4C-856E-67239DC65324}"/>
              </a:ext>
            </a:extLst>
          </p:cNvPr>
          <p:cNvSpPr txBox="1"/>
          <p:nvPr/>
        </p:nvSpPr>
        <p:spPr>
          <a:xfrm>
            <a:off x="362078" y="2107235"/>
            <a:ext cx="2786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58D40"/>
                </a:solidFill>
              </a:rPr>
              <a:t>Непрерывное пространство действий</a:t>
            </a:r>
          </a:p>
          <a:p>
            <a:endParaRPr lang="ru-RU" sz="1800" dirty="0">
              <a:solidFill>
                <a:srgbClr val="058D40"/>
              </a:solidFill>
            </a:endParaRPr>
          </a:p>
          <a:p>
            <a:r>
              <a:rPr lang="ru-RU" sz="1800" dirty="0">
                <a:solidFill>
                  <a:srgbClr val="058D40"/>
                </a:solidFill>
              </a:rPr>
              <a:t>Обучаем сразу политику</a:t>
            </a:r>
            <a:endParaRPr lang="en-RU" sz="1800" dirty="0">
              <a:solidFill>
                <a:srgbClr val="058D4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FAB04-6711-1D4A-8216-7D228241E22C}"/>
              </a:ext>
            </a:extLst>
          </p:cNvPr>
          <p:cNvSpPr txBox="1"/>
          <p:nvPr/>
        </p:nvSpPr>
        <p:spPr>
          <a:xfrm>
            <a:off x="6585466" y="1676348"/>
            <a:ext cx="18914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On-policy</a:t>
            </a:r>
          </a:p>
          <a:p>
            <a:endParaRPr lang="en-US" sz="1800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можем использовать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Experience replay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Не устойчив;</a:t>
            </a:r>
          </a:p>
          <a:p>
            <a:r>
              <a:rPr lang="ru-RU" dirty="0">
                <a:solidFill>
                  <a:srgbClr val="C00000"/>
                </a:solidFill>
              </a:rPr>
              <a:t>Сходится к локальному минимуму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84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Advantage REINFORCE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7864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200" dirty="0"/>
                  <a:t>В силу стохастичности стратегии в одном и том же состоянии в разных эпизодах могут выбираться разные действия. Это может запутать обучение, потому что один пример требует увеличить вероятность выбора некоторого действия, а другой – уменьшить ее. </a:t>
                </a:r>
                <a:endParaRPr lang="en-US" sz="1400" dirty="0"/>
              </a:p>
              <a:p>
                <a:pPr marL="133350" indent="0">
                  <a:buNone/>
                </a:pPr>
                <a:r>
                  <a:rPr lang="ru-RU" sz="1200" dirty="0"/>
                  <a:t>Функция</a:t>
                </a:r>
                <a:r>
                  <a:rPr lang="en-US" sz="1200" dirty="0"/>
                  <a:t> </a:t>
                </a:r>
                <a:r>
                  <a:rPr lang="ru-RU" sz="1200" dirty="0"/>
                  <a:t>преимущества (</a:t>
                </a:r>
                <a:r>
                  <a:rPr lang="en-US" sz="1200" dirty="0"/>
                  <a:t>advantage function):</a:t>
                </a:r>
                <a:endParaRPr lang="ru-RU" sz="1200" dirty="0"/>
              </a:p>
              <a:p>
                <a:pPr marL="133350" indent="0">
                  <a:buNone/>
                </a:pPr>
                <a:endParaRPr lang="ru-RU" sz="1600" dirty="0">
                  <a:latin typeface="PTSerif" panose="020A0603040505020204" pitchFamily="18" charset="77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b="0" i="1" dirty="0"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1400" dirty="0"/>
              </a:p>
              <a:p>
                <a:pPr marL="133350" indent="0">
                  <a:buNone/>
                </a:pPr>
                <a:endParaRPr lang="ru-RU" sz="1200" dirty="0"/>
              </a:p>
              <a:p>
                <a:pPr marL="133350" indent="0">
                  <a:buNone/>
                </a:pPr>
                <a:r>
                  <a:rPr lang="ru-RU" sz="1200" dirty="0"/>
                  <a:t>Тогда обновление весов модели производится по формуле:</a:t>
                </a:r>
              </a:p>
              <a:p>
                <a:pPr marL="133350" indent="0">
                  <a:buNone/>
                </a:pPr>
                <a:endParaRPr lang="ru-RU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dirty="0"/>
              </a:p>
              <a:p>
                <a:pPr marL="133350" indent="0">
                  <a:buNone/>
                </a:pPr>
                <a:r>
                  <a:rPr lang="ru-RU" sz="1200" dirty="0"/>
                  <a:t>Введение преимущества позволяет откалибровать вознаграждения относительно среднего действия в данном состоянии</a:t>
                </a:r>
                <a:r>
                  <a:rPr lang="ru-RU" sz="1400" dirty="0">
                    <a:effectLst/>
                    <a:latin typeface="PTSerif" panose="020A0603040505020204" pitchFamily="18" charset="77"/>
                  </a:rPr>
                  <a:t>. </a:t>
                </a:r>
                <a:endParaRPr lang="ru-RU" sz="1200" dirty="0"/>
              </a:p>
            </p:txBody>
          </p:sp>
        </mc:Choice>
        <mc:Fallback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786454"/>
              </a:xfrm>
              <a:prstGeom prst="rect">
                <a:avLst/>
              </a:prstGeom>
              <a:blipFill>
                <a:blip r:embed="rId3"/>
                <a:stretch>
                  <a:fillRect b="-4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D4A945E-AAF5-204B-A475-27B5E2E52D9C}"/>
              </a:ext>
            </a:extLst>
          </p:cNvPr>
          <p:cNvSpPr/>
          <p:nvPr/>
        </p:nvSpPr>
        <p:spPr>
          <a:xfrm>
            <a:off x="3094426" y="3716877"/>
            <a:ext cx="2743200" cy="436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B2BA7-6165-D644-BED5-E119720E35F5}"/>
              </a:ext>
            </a:extLst>
          </p:cNvPr>
          <p:cNvSpPr/>
          <p:nvPr/>
        </p:nvSpPr>
        <p:spPr>
          <a:xfrm>
            <a:off x="3703521" y="2341308"/>
            <a:ext cx="1525010" cy="3543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4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Дальнейшие улучшения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400" dirty="0"/>
                  <a:t>Обновление весов модели:</a:t>
                </a:r>
              </a:p>
              <a:p>
                <a:pPr marL="133350" indent="0">
                  <a:buNone/>
                </a:pPr>
                <a:endParaRPr lang="ru-RU" sz="9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REINFORCE</a:t>
                </a:r>
              </a:p>
              <a:p>
                <a:pPr marL="133350" indent="0">
                  <a:buNone/>
                </a:pPr>
                <a:endParaRPr lang="en-US" sz="1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REINFORCE 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 </a:t>
                </a:r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Advantage Actor-Critic</a:t>
                </a:r>
              </a:p>
              <a:p>
                <a:pPr marL="133350" indent="0">
                  <a:buNone/>
                </a:pPr>
                <a:endParaRPr lang="en-US" sz="1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- DDPG (Deep deterministic Policy Gradient)</a:t>
                </a:r>
              </a:p>
            </p:txBody>
          </p:sp>
        </mc:Choice>
        <mc:Fallback xmlns="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26322"/>
                <a:ext cx="8801144" cy="3965426"/>
              </a:xfrm>
              <a:prstGeom prst="rect">
                <a:avLst/>
              </a:prstGeom>
              <a:blipFill>
                <a:blip r:embed="rId3"/>
                <a:stretch>
                  <a:fillRect b="-6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2A31A4C-AA56-F149-A010-DA85625DA460}"/>
              </a:ext>
            </a:extLst>
          </p:cNvPr>
          <p:cNvSpPr/>
          <p:nvPr/>
        </p:nvSpPr>
        <p:spPr>
          <a:xfrm>
            <a:off x="2827979" y="1666839"/>
            <a:ext cx="30278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394F1-8561-8843-B4FF-F39D91888612}"/>
              </a:ext>
            </a:extLst>
          </p:cNvPr>
          <p:cNvSpPr/>
          <p:nvPr/>
        </p:nvSpPr>
        <p:spPr>
          <a:xfrm>
            <a:off x="2827978" y="2288803"/>
            <a:ext cx="30278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C789F-FD5A-644A-9CAE-3B5CCB5DEA1F}"/>
              </a:ext>
            </a:extLst>
          </p:cNvPr>
          <p:cNvSpPr/>
          <p:nvPr/>
        </p:nvSpPr>
        <p:spPr>
          <a:xfrm>
            <a:off x="2827978" y="2912800"/>
            <a:ext cx="926511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855B3-C7C7-DF4D-8301-473543C4AD65}"/>
              </a:ext>
            </a:extLst>
          </p:cNvPr>
          <p:cNvSpPr/>
          <p:nvPr/>
        </p:nvSpPr>
        <p:spPr>
          <a:xfrm>
            <a:off x="2827978" y="3508264"/>
            <a:ext cx="2706866" cy="357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DC245B-823D-AB40-976B-2B6BCD082B7F}"/>
              </a:ext>
            </a:extLst>
          </p:cNvPr>
          <p:cNvSpPr/>
          <p:nvPr/>
        </p:nvSpPr>
        <p:spPr>
          <a:xfrm>
            <a:off x="1648138" y="4170460"/>
            <a:ext cx="2300131" cy="492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0076F-3D95-EF49-B27F-84F16A6E3F79}"/>
              </a:ext>
            </a:extLst>
          </p:cNvPr>
          <p:cNvSpPr/>
          <p:nvPr/>
        </p:nvSpPr>
        <p:spPr>
          <a:xfrm>
            <a:off x="1883299" y="2912800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2B092-6846-EE47-ABDC-A433F497F24E}"/>
              </a:ext>
            </a:extLst>
          </p:cNvPr>
          <p:cNvSpPr/>
          <p:nvPr/>
        </p:nvSpPr>
        <p:spPr>
          <a:xfrm>
            <a:off x="1883299" y="3508264"/>
            <a:ext cx="92651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C7D73D-F582-314E-9C10-F4C90A2E5012}"/>
              </a:ext>
            </a:extLst>
          </p:cNvPr>
          <p:cNvSpPr/>
          <p:nvPr/>
        </p:nvSpPr>
        <p:spPr>
          <a:xfrm>
            <a:off x="3021758" y="4250006"/>
            <a:ext cx="732731" cy="3572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1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1CD1D-A55C-3441-961B-9A977658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алгоритмов </a:t>
            </a:r>
            <a:r>
              <a:rPr lang="en-US" dirty="0"/>
              <a:t>RL</a:t>
            </a:r>
            <a:endParaRPr lang="en-T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23CBB6-9E3B-5D4A-ABE9-B9AA7A6458FA}"/>
              </a:ext>
            </a:extLst>
          </p:cNvPr>
          <p:cNvSpPr/>
          <p:nvPr/>
        </p:nvSpPr>
        <p:spPr>
          <a:xfrm>
            <a:off x="4035020" y="1091429"/>
            <a:ext cx="1073960" cy="4382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RL Algorithms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CE2439-344B-844B-9867-EB4C6A5132A8}"/>
              </a:ext>
            </a:extLst>
          </p:cNvPr>
          <p:cNvSpPr/>
          <p:nvPr/>
        </p:nvSpPr>
        <p:spPr>
          <a:xfrm>
            <a:off x="1872452" y="1091429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Model-free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ED1F50-6B5D-2347-9EE4-2CD4BAABD013}"/>
              </a:ext>
            </a:extLst>
          </p:cNvPr>
          <p:cNvSpPr/>
          <p:nvPr/>
        </p:nvSpPr>
        <p:spPr>
          <a:xfrm>
            <a:off x="6197589" y="1091429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Model-based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C5F1E56-FF27-B04C-83E6-4B92D82FAD0C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2946412" y="1310536"/>
            <a:ext cx="1088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8">
            <a:extLst>
              <a:ext uri="{FF2B5EF4-FFF2-40B4-BE49-F238E27FC236}">
                <a16:creationId xmlns:a16="http://schemas.microsoft.com/office/drawing/2014/main" id="{6A120926-8349-524F-BD9A-68375F46F4E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08980" y="1310536"/>
            <a:ext cx="10886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EF20AD9-97B3-6F43-B41A-BADC332B23D1}"/>
              </a:ext>
            </a:extLst>
          </p:cNvPr>
          <p:cNvSpPr/>
          <p:nvPr/>
        </p:nvSpPr>
        <p:spPr>
          <a:xfrm>
            <a:off x="1200458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Policy Optimization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A2D8CAF-78EF-454A-B4BE-AB77D861A731}"/>
              </a:ext>
            </a:extLst>
          </p:cNvPr>
          <p:cNvSpPr/>
          <p:nvPr/>
        </p:nvSpPr>
        <p:spPr>
          <a:xfrm>
            <a:off x="2438721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Q-Learning</a:t>
            </a:r>
          </a:p>
        </p:txBody>
      </p:sp>
      <p:cxnSp>
        <p:nvCxnSpPr>
          <p:cNvPr id="15" name="Elbow Connector 8">
            <a:extLst>
              <a:ext uri="{FF2B5EF4-FFF2-40B4-BE49-F238E27FC236}">
                <a16:creationId xmlns:a16="http://schemas.microsoft.com/office/drawing/2014/main" id="{7E9E6EFB-EB94-4440-B564-66C2386C179B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5400000">
            <a:off x="1960245" y="1306836"/>
            <a:ext cx="226380" cy="67199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8">
            <a:extLst>
              <a:ext uri="{FF2B5EF4-FFF2-40B4-BE49-F238E27FC236}">
                <a16:creationId xmlns:a16="http://schemas.microsoft.com/office/drawing/2014/main" id="{83736521-F6E9-BF45-B905-73B89A805F21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16200000" flipH="1">
            <a:off x="2579376" y="1359698"/>
            <a:ext cx="226380" cy="56626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151AB6-889C-6B4A-B2B6-41CCAAF9496A}"/>
              </a:ext>
            </a:extLst>
          </p:cNvPr>
          <p:cNvSpPr/>
          <p:nvPr/>
        </p:nvSpPr>
        <p:spPr>
          <a:xfrm>
            <a:off x="5555996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Learn Model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6A4774-8494-3A47-9649-62287262141F}"/>
              </a:ext>
            </a:extLst>
          </p:cNvPr>
          <p:cNvSpPr/>
          <p:nvPr/>
        </p:nvSpPr>
        <p:spPr>
          <a:xfrm>
            <a:off x="6794537" y="1756023"/>
            <a:ext cx="1073960" cy="4382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000" dirty="0">
                <a:solidFill>
                  <a:schemeClr val="tx1"/>
                </a:solidFill>
              </a:rPr>
              <a:t>Given Model</a:t>
            </a:r>
          </a:p>
        </p:txBody>
      </p:sp>
      <p:cxnSp>
        <p:nvCxnSpPr>
          <p:cNvPr id="29" name="Elbow Connector 8">
            <a:extLst>
              <a:ext uri="{FF2B5EF4-FFF2-40B4-BE49-F238E27FC236}">
                <a16:creationId xmlns:a16="http://schemas.microsoft.com/office/drawing/2014/main" id="{83BF5E0B-D9E2-A44C-A3C3-1EC7E7EF82B3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rot="16200000" flipH="1">
            <a:off x="6919853" y="1344359"/>
            <a:ext cx="226380" cy="59694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8">
            <a:extLst>
              <a:ext uri="{FF2B5EF4-FFF2-40B4-BE49-F238E27FC236}">
                <a16:creationId xmlns:a16="http://schemas.microsoft.com/office/drawing/2014/main" id="{BE91FF24-2607-0F45-A2CB-E20F82CC51BA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rot="5400000">
            <a:off x="6300583" y="1322037"/>
            <a:ext cx="226380" cy="64159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FC80BF1-067B-C54B-ABF2-06C43862B832}"/>
              </a:ext>
            </a:extLst>
          </p:cNvPr>
          <p:cNvSpPr/>
          <p:nvPr/>
        </p:nvSpPr>
        <p:spPr>
          <a:xfrm>
            <a:off x="1963814" y="2732488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A2C / A3C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2C766A-5AD8-FB4D-9B63-93A31BAA6E8E}"/>
              </a:ext>
            </a:extLst>
          </p:cNvPr>
          <p:cNvSpPr/>
          <p:nvPr/>
        </p:nvSpPr>
        <p:spPr>
          <a:xfrm>
            <a:off x="547297" y="3260880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PPO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D991E71-A838-5D49-ACE8-E69497F662F4}"/>
              </a:ext>
            </a:extLst>
          </p:cNvPr>
          <p:cNvSpPr/>
          <p:nvPr/>
        </p:nvSpPr>
        <p:spPr>
          <a:xfrm>
            <a:off x="547297" y="3610354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TRPO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47219A-A6CB-3744-9730-7766985B2E8B}"/>
              </a:ext>
            </a:extLst>
          </p:cNvPr>
          <p:cNvSpPr/>
          <p:nvPr/>
        </p:nvSpPr>
        <p:spPr>
          <a:xfrm>
            <a:off x="547297" y="2543969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Policy Gradient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6CE7CE8-E53F-914A-B91F-A39CAA5B306B}"/>
              </a:ext>
            </a:extLst>
          </p:cNvPr>
          <p:cNvSpPr/>
          <p:nvPr/>
        </p:nvSpPr>
        <p:spPr>
          <a:xfrm>
            <a:off x="1966738" y="3119684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TD3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A36081-543C-9D46-B5F7-B390ED9ACD31}"/>
              </a:ext>
            </a:extLst>
          </p:cNvPr>
          <p:cNvSpPr/>
          <p:nvPr/>
        </p:nvSpPr>
        <p:spPr>
          <a:xfrm>
            <a:off x="1966738" y="3468493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SAC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4F35B5B-7159-AD4D-B4A8-147B6E7A311E}"/>
              </a:ext>
            </a:extLst>
          </p:cNvPr>
          <p:cNvSpPr/>
          <p:nvPr/>
        </p:nvSpPr>
        <p:spPr>
          <a:xfrm>
            <a:off x="3264137" y="2569068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DQN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7A9BB0D-89C5-5744-AC9F-3DDD6F10096F}"/>
              </a:ext>
            </a:extLst>
          </p:cNvPr>
          <p:cNvSpPr/>
          <p:nvPr/>
        </p:nvSpPr>
        <p:spPr>
          <a:xfrm>
            <a:off x="3264137" y="2914463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C51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B6F9911-FE1A-6943-9379-56F7C463169F}"/>
              </a:ext>
            </a:extLst>
          </p:cNvPr>
          <p:cNvSpPr/>
          <p:nvPr/>
        </p:nvSpPr>
        <p:spPr>
          <a:xfrm>
            <a:off x="3264137" y="3267445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QR-DQN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1F9E737-35EA-A749-A181-C6027FDC30F1}"/>
              </a:ext>
            </a:extLst>
          </p:cNvPr>
          <p:cNvSpPr/>
          <p:nvPr/>
        </p:nvSpPr>
        <p:spPr>
          <a:xfrm>
            <a:off x="3264137" y="3610354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HER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6D0CAAB-142B-AA43-9ADA-3673608C55C5}"/>
              </a:ext>
            </a:extLst>
          </p:cNvPr>
          <p:cNvCxnSpPr>
            <a:cxnSpLocks/>
            <a:stCxn id="13" idx="2"/>
            <a:endCxn id="39" idx="3"/>
          </p:cNvCxnSpPr>
          <p:nvPr/>
        </p:nvCxnSpPr>
        <p:spPr>
          <a:xfrm rot="5400000">
            <a:off x="1351540" y="2299931"/>
            <a:ext cx="491593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6A1883F-97C0-8E42-B68C-4D8A3E690044}"/>
              </a:ext>
            </a:extLst>
          </p:cNvPr>
          <p:cNvCxnSpPr>
            <a:cxnSpLocks/>
            <a:stCxn id="13" idx="2"/>
            <a:endCxn id="36" idx="1"/>
          </p:cNvCxnSpPr>
          <p:nvPr/>
        </p:nvCxnSpPr>
        <p:spPr>
          <a:xfrm rot="16200000" flipH="1">
            <a:off x="1510570" y="2421105"/>
            <a:ext cx="680112" cy="2263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1ADBE9E-8E72-E643-90AD-D36F51ECA0E9}"/>
              </a:ext>
            </a:extLst>
          </p:cNvPr>
          <p:cNvCxnSpPr>
            <a:cxnSpLocks/>
            <a:stCxn id="13" idx="2"/>
            <a:endCxn id="37" idx="3"/>
          </p:cNvCxnSpPr>
          <p:nvPr/>
        </p:nvCxnSpPr>
        <p:spPr>
          <a:xfrm rot="5400000">
            <a:off x="993084" y="2658387"/>
            <a:ext cx="1208504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C4CD73A-5DEA-9A44-A23D-425D3C792981}"/>
              </a:ext>
            </a:extLst>
          </p:cNvPr>
          <p:cNvCxnSpPr>
            <a:cxnSpLocks/>
            <a:stCxn id="13" idx="2"/>
            <a:endCxn id="38" idx="3"/>
          </p:cNvCxnSpPr>
          <p:nvPr/>
        </p:nvCxnSpPr>
        <p:spPr>
          <a:xfrm rot="5400000">
            <a:off x="818347" y="2833124"/>
            <a:ext cx="1557978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8EA0B56-8CD3-8A43-8E4D-1B73B5ADD86E}"/>
              </a:ext>
            </a:extLst>
          </p:cNvPr>
          <p:cNvSpPr/>
          <p:nvPr/>
        </p:nvSpPr>
        <p:spPr>
          <a:xfrm>
            <a:off x="5023201" y="2562521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World Models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0B021F0-1C53-454E-B7F2-400671DE037D}"/>
              </a:ext>
            </a:extLst>
          </p:cNvPr>
          <p:cNvSpPr/>
          <p:nvPr/>
        </p:nvSpPr>
        <p:spPr>
          <a:xfrm>
            <a:off x="5023201" y="2907916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I2A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539C7B-77B2-514D-8EE8-DACC1367D040}"/>
              </a:ext>
            </a:extLst>
          </p:cNvPr>
          <p:cNvSpPr/>
          <p:nvPr/>
        </p:nvSpPr>
        <p:spPr>
          <a:xfrm>
            <a:off x="5023201" y="3260898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MBMF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4D89253-0737-1B41-8BE9-C055A1FB2521}"/>
              </a:ext>
            </a:extLst>
          </p:cNvPr>
          <p:cNvSpPr/>
          <p:nvPr/>
        </p:nvSpPr>
        <p:spPr>
          <a:xfrm>
            <a:off x="5023201" y="3603807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MBVE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333A2A8-E82E-A442-AE62-1DC94F2F7E23}"/>
              </a:ext>
            </a:extLst>
          </p:cNvPr>
          <p:cNvSpPr/>
          <p:nvPr/>
        </p:nvSpPr>
        <p:spPr>
          <a:xfrm>
            <a:off x="5023201" y="3946716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AlphaZero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3849C13-F259-064B-B81E-295633ACDDAB}"/>
              </a:ext>
            </a:extLst>
          </p:cNvPr>
          <p:cNvSpPr/>
          <p:nvPr/>
        </p:nvSpPr>
        <p:spPr>
          <a:xfrm>
            <a:off x="7478109" y="2562521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2183135-8593-214F-AE8A-D685C1294183}"/>
              </a:ext>
            </a:extLst>
          </p:cNvPr>
          <p:cNvSpPr/>
          <p:nvPr/>
        </p:nvSpPr>
        <p:spPr>
          <a:xfrm>
            <a:off x="7478109" y="2907916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LQR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69916BB-614D-7444-9740-3673C511EE40}"/>
              </a:ext>
            </a:extLst>
          </p:cNvPr>
          <p:cNvSpPr/>
          <p:nvPr/>
        </p:nvSpPr>
        <p:spPr>
          <a:xfrm>
            <a:off x="7478109" y="3260898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94D8146-1C40-0349-9294-E0624C4BEF02}"/>
              </a:ext>
            </a:extLst>
          </p:cNvPr>
          <p:cNvSpPr/>
          <p:nvPr/>
        </p:nvSpPr>
        <p:spPr>
          <a:xfrm>
            <a:off x="7478109" y="3603807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MCTS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08A0C1BB-EBA9-0748-AEBE-FEB5BBDC159E}"/>
              </a:ext>
            </a:extLst>
          </p:cNvPr>
          <p:cNvSpPr/>
          <p:nvPr/>
        </p:nvSpPr>
        <p:spPr>
          <a:xfrm>
            <a:off x="7478109" y="3956367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BOMB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AB5BB0F-9229-BA42-A4B4-42F9904EEA29}"/>
              </a:ext>
            </a:extLst>
          </p:cNvPr>
          <p:cNvSpPr/>
          <p:nvPr/>
        </p:nvSpPr>
        <p:spPr>
          <a:xfrm>
            <a:off x="5023201" y="4289625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CEPO</a:t>
            </a:r>
            <a:endParaRPr lang="en-TR" sz="800" dirty="0">
              <a:solidFill>
                <a:schemeClr val="tx1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0437038C-EAEA-1B4D-9A94-56932C245774}"/>
              </a:ext>
            </a:extLst>
          </p:cNvPr>
          <p:cNvCxnSpPr>
            <a:stCxn id="21" idx="2"/>
            <a:endCxn id="58" idx="3"/>
          </p:cNvCxnSpPr>
          <p:nvPr/>
        </p:nvCxnSpPr>
        <p:spPr>
          <a:xfrm rot="5400000">
            <a:off x="5757985" y="2369390"/>
            <a:ext cx="510145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ADD641D8-DBDB-D240-A539-4320862A5E00}"/>
              </a:ext>
            </a:extLst>
          </p:cNvPr>
          <p:cNvCxnSpPr>
            <a:stCxn id="21" idx="2"/>
            <a:endCxn id="59" idx="3"/>
          </p:cNvCxnSpPr>
          <p:nvPr/>
        </p:nvCxnSpPr>
        <p:spPr>
          <a:xfrm rot="5400000">
            <a:off x="5585287" y="2542088"/>
            <a:ext cx="855540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9AB7F081-AC94-8245-8273-F800A7968C86}"/>
              </a:ext>
            </a:extLst>
          </p:cNvPr>
          <p:cNvCxnSpPr>
            <a:stCxn id="21" idx="2"/>
            <a:endCxn id="60" idx="3"/>
          </p:cNvCxnSpPr>
          <p:nvPr/>
        </p:nvCxnSpPr>
        <p:spPr>
          <a:xfrm rot="5400000">
            <a:off x="5408796" y="2718579"/>
            <a:ext cx="1208522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E216C1AC-B4A7-2146-A502-3205AE3858AE}"/>
              </a:ext>
            </a:extLst>
          </p:cNvPr>
          <p:cNvCxnSpPr>
            <a:stCxn id="21" idx="2"/>
            <a:endCxn id="61" idx="3"/>
          </p:cNvCxnSpPr>
          <p:nvPr/>
        </p:nvCxnSpPr>
        <p:spPr>
          <a:xfrm rot="5400000">
            <a:off x="5237342" y="2890033"/>
            <a:ext cx="1551431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4B049A20-52AE-D947-A284-B3A9802CDEC7}"/>
              </a:ext>
            </a:extLst>
          </p:cNvPr>
          <p:cNvCxnSpPr>
            <a:stCxn id="21" idx="2"/>
            <a:endCxn id="62" idx="3"/>
          </p:cNvCxnSpPr>
          <p:nvPr/>
        </p:nvCxnSpPr>
        <p:spPr>
          <a:xfrm rot="5400000">
            <a:off x="5065887" y="3061488"/>
            <a:ext cx="1894340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1957C7C-B107-6645-921D-265BD4C355FD}"/>
              </a:ext>
            </a:extLst>
          </p:cNvPr>
          <p:cNvCxnSpPr>
            <a:stCxn id="21" idx="2"/>
            <a:endCxn id="82" idx="3"/>
          </p:cNvCxnSpPr>
          <p:nvPr/>
        </p:nvCxnSpPr>
        <p:spPr>
          <a:xfrm rot="5400000">
            <a:off x="4894433" y="3232942"/>
            <a:ext cx="2237249" cy="159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36D87B16-6B00-EF47-8335-9772CBB41760}"/>
              </a:ext>
            </a:extLst>
          </p:cNvPr>
          <p:cNvCxnSpPr>
            <a:stCxn id="13" idx="2"/>
            <a:endCxn id="40" idx="1"/>
          </p:cNvCxnSpPr>
          <p:nvPr/>
        </p:nvCxnSpPr>
        <p:spPr>
          <a:xfrm rot="16200000" flipH="1">
            <a:off x="1318434" y="2613241"/>
            <a:ext cx="1067308" cy="229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53FEC617-80D5-BB43-A533-560D272D8A96}"/>
              </a:ext>
            </a:extLst>
          </p:cNvPr>
          <p:cNvCxnSpPr>
            <a:stCxn id="13" idx="2"/>
            <a:endCxn id="41" idx="1"/>
          </p:cNvCxnSpPr>
          <p:nvPr/>
        </p:nvCxnSpPr>
        <p:spPr>
          <a:xfrm rot="16200000" flipH="1">
            <a:off x="1144030" y="2787645"/>
            <a:ext cx="1416117" cy="229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DB068682-EC9B-1240-808B-8A639F70CFE7}"/>
              </a:ext>
            </a:extLst>
          </p:cNvPr>
          <p:cNvCxnSpPr>
            <a:stCxn id="14" idx="2"/>
            <a:endCxn id="42" idx="1"/>
          </p:cNvCxnSpPr>
          <p:nvPr/>
        </p:nvCxnSpPr>
        <p:spPr>
          <a:xfrm rot="16200000" flipH="1">
            <a:off x="2861573" y="2308365"/>
            <a:ext cx="516692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C7A7035-07BA-6E4F-84D4-C9E5321AB50F}"/>
              </a:ext>
            </a:extLst>
          </p:cNvPr>
          <p:cNvCxnSpPr>
            <a:stCxn id="14" idx="2"/>
            <a:endCxn id="43" idx="1"/>
          </p:cNvCxnSpPr>
          <p:nvPr/>
        </p:nvCxnSpPr>
        <p:spPr>
          <a:xfrm rot="16200000" flipH="1">
            <a:off x="2688876" y="2481062"/>
            <a:ext cx="862087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FAB7955E-6C36-C845-B987-C3FEAFE1E1A9}"/>
              </a:ext>
            </a:extLst>
          </p:cNvPr>
          <p:cNvCxnSpPr>
            <a:stCxn id="14" idx="2"/>
            <a:endCxn id="44" idx="1"/>
          </p:cNvCxnSpPr>
          <p:nvPr/>
        </p:nvCxnSpPr>
        <p:spPr>
          <a:xfrm rot="16200000" flipH="1">
            <a:off x="2512385" y="2657553"/>
            <a:ext cx="1215069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77EDEF00-1D52-C447-B334-0C89BEA91237}"/>
              </a:ext>
            </a:extLst>
          </p:cNvPr>
          <p:cNvCxnSpPr>
            <a:stCxn id="14" idx="2"/>
            <a:endCxn id="45" idx="1"/>
          </p:cNvCxnSpPr>
          <p:nvPr/>
        </p:nvCxnSpPr>
        <p:spPr>
          <a:xfrm rot="16200000" flipH="1">
            <a:off x="2340930" y="2829008"/>
            <a:ext cx="1557978" cy="288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05A84CF-D2C2-DA4E-8958-F1EFB103700A}"/>
              </a:ext>
            </a:extLst>
          </p:cNvPr>
          <p:cNvCxnSpPr>
            <a:stCxn id="22" idx="2"/>
            <a:endCxn id="76" idx="1"/>
          </p:cNvCxnSpPr>
          <p:nvPr/>
        </p:nvCxnSpPr>
        <p:spPr>
          <a:xfrm rot="16200000" flipH="1">
            <a:off x="7149741" y="2376013"/>
            <a:ext cx="510145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EBA6ED20-DAF5-0F4C-81BD-AD396B65F3DB}"/>
              </a:ext>
            </a:extLst>
          </p:cNvPr>
          <p:cNvCxnSpPr>
            <a:stCxn id="22" idx="2"/>
            <a:endCxn id="77" idx="1"/>
          </p:cNvCxnSpPr>
          <p:nvPr/>
        </p:nvCxnSpPr>
        <p:spPr>
          <a:xfrm rot="16200000" flipH="1">
            <a:off x="6977043" y="2548711"/>
            <a:ext cx="855540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A5E02B76-CA79-934E-88A2-904B105FAE21}"/>
              </a:ext>
            </a:extLst>
          </p:cNvPr>
          <p:cNvCxnSpPr>
            <a:stCxn id="22" idx="2"/>
            <a:endCxn id="78" idx="1"/>
          </p:cNvCxnSpPr>
          <p:nvPr/>
        </p:nvCxnSpPr>
        <p:spPr>
          <a:xfrm rot="16200000" flipH="1">
            <a:off x="6800552" y="2725202"/>
            <a:ext cx="1208522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8B21BCF5-DBEE-5140-A62B-E70BF9A5514A}"/>
              </a:ext>
            </a:extLst>
          </p:cNvPr>
          <p:cNvCxnSpPr>
            <a:stCxn id="22" idx="2"/>
            <a:endCxn id="79" idx="1"/>
          </p:cNvCxnSpPr>
          <p:nvPr/>
        </p:nvCxnSpPr>
        <p:spPr>
          <a:xfrm rot="16200000" flipH="1">
            <a:off x="6629098" y="2896656"/>
            <a:ext cx="1551431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807CA63F-0703-C941-BA41-7C2D54DA9204}"/>
              </a:ext>
            </a:extLst>
          </p:cNvPr>
          <p:cNvCxnSpPr>
            <a:stCxn id="22" idx="2"/>
            <a:endCxn id="81" idx="1"/>
          </p:cNvCxnSpPr>
          <p:nvPr/>
        </p:nvCxnSpPr>
        <p:spPr>
          <a:xfrm rot="16200000" flipH="1">
            <a:off x="6452818" y="3072936"/>
            <a:ext cx="1903991" cy="1465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58561D39-0AD1-4D42-8E0D-409789498946}"/>
              </a:ext>
            </a:extLst>
          </p:cNvPr>
          <p:cNvSpPr/>
          <p:nvPr/>
        </p:nvSpPr>
        <p:spPr>
          <a:xfrm>
            <a:off x="547297" y="3946716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CMA-ES</a:t>
            </a:r>
            <a:endParaRPr lang="en-TR" sz="800" dirty="0">
              <a:solidFill>
                <a:schemeClr val="tx1"/>
              </a:solidFill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1277E37A-6238-FB47-8AED-03256CD4A946}"/>
              </a:ext>
            </a:extLst>
          </p:cNvPr>
          <p:cNvSpPr/>
          <p:nvPr/>
        </p:nvSpPr>
        <p:spPr>
          <a:xfrm>
            <a:off x="1954463" y="3817302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ACKTR</a:t>
            </a:r>
            <a:endParaRPr lang="en-TR" sz="800" dirty="0">
              <a:solidFill>
                <a:schemeClr val="tx1"/>
              </a:solidFill>
            </a:endParaRP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BF24DBD3-1262-F443-AC37-CAE0FC96FBC9}"/>
              </a:ext>
            </a:extLst>
          </p:cNvPr>
          <p:cNvCxnSpPr>
            <a:stCxn id="13" idx="2"/>
            <a:endCxn id="121" idx="3"/>
          </p:cNvCxnSpPr>
          <p:nvPr/>
        </p:nvCxnSpPr>
        <p:spPr>
          <a:xfrm rot="5400000">
            <a:off x="650166" y="3001305"/>
            <a:ext cx="1894340" cy="280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FA2D3BA2-0FEB-2843-996E-8D051A0ECC19}"/>
              </a:ext>
            </a:extLst>
          </p:cNvPr>
          <p:cNvCxnSpPr>
            <a:stCxn id="13" idx="2"/>
            <a:endCxn id="122" idx="1"/>
          </p:cNvCxnSpPr>
          <p:nvPr/>
        </p:nvCxnSpPr>
        <p:spPr>
          <a:xfrm rot="16200000" flipH="1">
            <a:off x="963487" y="2968187"/>
            <a:ext cx="1764926" cy="217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0DB0D4C-E87B-504B-9AAA-E8458329ED6C}"/>
              </a:ext>
            </a:extLst>
          </p:cNvPr>
          <p:cNvSpPr/>
          <p:nvPr/>
        </p:nvSpPr>
        <p:spPr>
          <a:xfrm>
            <a:off x="551412" y="2907916"/>
            <a:ext cx="909936" cy="2837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800" dirty="0">
                <a:solidFill>
                  <a:schemeClr val="tx1"/>
                </a:solidFill>
              </a:rPr>
              <a:t>DDPG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1602F14-E8B5-DC44-9D94-9FF467D75361}"/>
              </a:ext>
            </a:extLst>
          </p:cNvPr>
          <p:cNvCxnSpPr>
            <a:cxnSpLocks/>
            <a:stCxn id="13" idx="2"/>
            <a:endCxn id="64" idx="3"/>
          </p:cNvCxnSpPr>
          <p:nvPr/>
        </p:nvCxnSpPr>
        <p:spPr>
          <a:xfrm rot="5400000">
            <a:off x="1171623" y="2483962"/>
            <a:ext cx="855540" cy="2760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68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Algorithms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AC6D5-07DF-4C46-8ABA-99100720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81" y="1068918"/>
            <a:ext cx="7321337" cy="36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48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4193384391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Advantage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8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3"/>
              </a:rPr>
              <a:t>PPO algorithm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dirty="0">
                <a:hlinkClick r:id="rId4"/>
              </a:rPr>
              <a:t>PPO from scratch with PyTorch</a:t>
            </a:r>
            <a:endParaRPr lang="ru-RU" sz="1300" dirty="0">
              <a:hlinkClick r:id="rId5"/>
            </a:endParaRPr>
          </a:p>
          <a:p>
            <a:pPr indent="-311150">
              <a:buSzPts val="1300"/>
              <a:buFont typeface="Roboto"/>
              <a:buAutoNum type="arabicPeriod"/>
            </a:pPr>
            <a:r>
              <a:rPr lang="en-GB" sz="1300" dirty="0">
                <a:hlinkClick r:id="rId5"/>
              </a:rPr>
              <a:t>Reinforcement Learning frameworks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6"/>
              </a:rPr>
              <a:t>Список ресурсов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 err="1">
                <a:hlinkClick r:id="rId7"/>
              </a:rPr>
              <a:t>Лю</a:t>
            </a:r>
            <a:r>
              <a:rPr lang="ru-RU" sz="1300" dirty="0">
                <a:hlinkClick r:id="rId7"/>
              </a:rPr>
              <a:t> Ю. (Х.) Обучение с подкреплением на </a:t>
            </a:r>
            <a:r>
              <a:rPr lang="en-GB" sz="1300" dirty="0" err="1">
                <a:hlinkClick r:id="rId7"/>
              </a:rPr>
              <a:t>PyTorch</a:t>
            </a:r>
            <a:r>
              <a:rPr lang="en-GB" sz="1300" dirty="0">
                <a:hlinkClick r:id="rId7"/>
              </a:rPr>
              <a:t>: </a:t>
            </a:r>
            <a:r>
              <a:rPr lang="ru-RU" sz="1300" dirty="0">
                <a:hlinkClick r:id="rId7"/>
              </a:rPr>
              <a:t>сборник рецептов / пер. с англ. А. А. </a:t>
            </a:r>
            <a:r>
              <a:rPr lang="ru-RU" sz="1300" dirty="0" err="1">
                <a:hlinkClick r:id="rId7"/>
              </a:rPr>
              <a:t>Слинкина</a:t>
            </a:r>
            <a:r>
              <a:rPr lang="ru-RU" sz="1300" dirty="0">
                <a:hlinkClick r:id="rId7"/>
              </a:rPr>
              <a:t>. – М.: ДМК Пресс, 2020. – 282 с. 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8"/>
              </a:rPr>
              <a:t>Недостатки/неудачи обучения с подкреплением</a:t>
            </a:r>
            <a:endParaRPr lang="en-US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9"/>
              </a:rPr>
              <a:t>Обзор алгоритмов и их недостатков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>
                <a:hlinkClick r:id="rId10"/>
              </a:rPr>
              <a:t>Особенности основных алгоритмов</a:t>
            </a:r>
            <a:endParaRPr lang="ru-RU" sz="1300" dirty="0"/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b="0" i="0" u="none" strike="noStrike" dirty="0">
                <a:solidFill>
                  <a:srgbClr val="333333"/>
                </a:solidFill>
                <a:effectLst/>
                <a:latin typeface=""/>
                <a:hlinkClick r:id="rId11"/>
              </a:rPr>
              <a:t>Эволюционные стратегии в </a:t>
            </a: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11"/>
              </a:rPr>
              <a:t>RL</a:t>
            </a:r>
            <a:endParaRPr lang="ru-RU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19438088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Задачи с непрерывным пространством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 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Пути улучшения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</a:rPr>
              <a:t>1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6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8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.24 –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Actor-Critic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алгоритм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52E98-0825-2C4A-8FA1-9407F8F7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8;p48">
            <a:extLst>
              <a:ext uri="{FF2B5EF4-FFF2-40B4-BE49-F238E27FC236}">
                <a16:creationId xmlns:a16="http://schemas.microsoft.com/office/drawing/2014/main" id="{B075EC21-A607-1842-83EE-2B09124BD80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209;p48">
            <a:extLst>
              <a:ext uri="{FF2B5EF4-FFF2-40B4-BE49-F238E27FC236}">
                <a16:creationId xmlns:a16="http://schemas.microsoft.com/office/drawing/2014/main" id="{CD8DE5D9-CE90-A844-95F9-D833678009A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dirty="0"/>
              <a:t>Policy Gradient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615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B6C0B-391F-E646-B875-92F9CA29F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FCC69E03-9DBF-494A-9B34-980047DF6F9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/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175479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7125" y="230407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Policy Gradient theorem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99825" y="340261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Улучшения алгоритма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74940" y="285334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H="1" flipV="1">
            <a:off x="786525" y="1393624"/>
            <a:ext cx="600" cy="549273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87125" y="1942897"/>
            <a:ext cx="12700" cy="54927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cxnSpLocks/>
            <a:stCxn id="270" idx="1"/>
            <a:endCxn id="272" idx="1"/>
          </p:cNvCxnSpPr>
          <p:nvPr/>
        </p:nvCxnSpPr>
        <p:spPr>
          <a:xfrm rot="10800000" flipV="1">
            <a:off x="774941" y="2492170"/>
            <a:ext cx="12185" cy="549273"/>
          </a:xfrm>
          <a:prstGeom prst="curvedConnector3">
            <a:avLst>
              <a:gd name="adj1" fmla="val 197607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8" name="Google Shape;272;p52">
            <a:extLst>
              <a:ext uri="{FF2B5EF4-FFF2-40B4-BE49-F238E27FC236}">
                <a16:creationId xmlns:a16="http://schemas.microsoft.com/office/drawing/2014/main" id="{D431EAF1-5808-7F4D-8FC1-9FBBFE2350DA}"/>
              </a:ext>
            </a:extLst>
          </p:cNvPr>
          <p:cNvSpPr/>
          <p:nvPr/>
        </p:nvSpPr>
        <p:spPr>
          <a:xfrm>
            <a:off x="799825" y="395189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Группа алгоритмов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DC4A3018-ECE4-2B44-A92A-BC0573E577C3}"/>
              </a:ext>
            </a:extLst>
          </p:cNvPr>
          <p:cNvCxnSpPr>
            <a:cxnSpLocks/>
            <a:stCxn id="272" idx="1"/>
            <a:endCxn id="271" idx="1"/>
          </p:cNvCxnSpPr>
          <p:nvPr/>
        </p:nvCxnSpPr>
        <p:spPr>
          <a:xfrm rot="10800000" flipH="1" flipV="1">
            <a:off x="774939" y="3041443"/>
            <a:ext cx="24885" cy="549273"/>
          </a:xfrm>
          <a:prstGeom prst="curvedConnector3">
            <a:avLst>
              <a:gd name="adj1" fmla="val -91862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" name="Google Shape;277;p52">
            <a:extLst>
              <a:ext uri="{FF2B5EF4-FFF2-40B4-BE49-F238E27FC236}">
                <a16:creationId xmlns:a16="http://schemas.microsoft.com/office/drawing/2014/main" id="{F7CCCBE8-639F-B943-8316-3A7DD2F0B684}"/>
              </a:ext>
            </a:extLst>
          </p:cNvPr>
          <p:cNvCxnSpPr>
            <a:cxnSpLocks/>
            <a:stCxn id="271" idx="1"/>
            <a:endCxn id="28" idx="1"/>
          </p:cNvCxnSpPr>
          <p:nvPr/>
        </p:nvCxnSpPr>
        <p:spPr>
          <a:xfrm rot="10800000" flipV="1">
            <a:off x="799825" y="3590716"/>
            <a:ext cx="12700" cy="549273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4FD1A-DAFB-984D-AA84-699B408ECC16}"/>
              </a:ext>
            </a:extLst>
          </p:cNvPr>
          <p:cNvGrpSpPr/>
          <p:nvPr/>
        </p:nvGrpSpPr>
        <p:grpSpPr>
          <a:xfrm>
            <a:off x="5362873" y="598538"/>
            <a:ext cx="3139518" cy="4011545"/>
            <a:chOff x="5362873" y="598538"/>
            <a:chExt cx="3139518" cy="40115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B58BFF-5376-8241-BE03-81F21602E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90"/>
            <a:stretch/>
          </p:blipFill>
          <p:spPr>
            <a:xfrm>
              <a:off x="5362873" y="598538"/>
              <a:ext cx="3054665" cy="215693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CFFC0-4300-3648-B859-55853B0256D4}"/>
                </a:ext>
              </a:extLst>
            </p:cNvPr>
            <p:cNvSpPr/>
            <p:nvPr/>
          </p:nvSpPr>
          <p:spPr>
            <a:xfrm>
              <a:off x="5389792" y="598538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B71E481-D0AE-1B45-B217-D6E6D6265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78"/>
            <a:stretch/>
          </p:blipFill>
          <p:spPr>
            <a:xfrm>
              <a:off x="5917445" y="2846057"/>
              <a:ext cx="2500093" cy="17640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D1C180-95FC-2843-841A-8EDC89253312}"/>
                </a:ext>
              </a:extLst>
            </p:cNvPr>
            <p:cNvSpPr/>
            <p:nvPr/>
          </p:nvSpPr>
          <p:spPr>
            <a:xfrm>
              <a:off x="8126645" y="2828340"/>
              <a:ext cx="375746" cy="343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Google Shape;272;p52">
            <a:extLst>
              <a:ext uri="{FF2B5EF4-FFF2-40B4-BE49-F238E27FC236}">
                <a16:creationId xmlns:a16="http://schemas.microsoft.com/office/drawing/2014/main" id="{EB638302-8148-1141-A5F7-CDDDBECF8033}"/>
              </a:ext>
            </a:extLst>
          </p:cNvPr>
          <p:cNvSpPr/>
          <p:nvPr/>
        </p:nvSpPr>
        <p:spPr>
          <a:xfrm>
            <a:off x="812525" y="450116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PPO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277;p52">
            <a:extLst>
              <a:ext uri="{FF2B5EF4-FFF2-40B4-BE49-F238E27FC236}">
                <a16:creationId xmlns:a16="http://schemas.microsoft.com/office/drawing/2014/main" id="{3DD17CD1-DA30-5F4C-B7B6-780F8F6A150F}"/>
              </a:ext>
            </a:extLst>
          </p:cNvPr>
          <p:cNvCxnSpPr>
            <a:cxnSpLocks/>
            <a:stCxn id="28" idx="1"/>
            <a:endCxn id="23" idx="1"/>
          </p:cNvCxnSpPr>
          <p:nvPr/>
        </p:nvCxnSpPr>
        <p:spPr>
          <a:xfrm rot="10800000" flipH="1" flipV="1">
            <a:off x="799825" y="4139990"/>
            <a:ext cx="12700" cy="549276"/>
          </a:xfrm>
          <a:prstGeom prst="curvedConnector3">
            <a:avLst>
              <a:gd name="adj1" fmla="val -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2052574398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Применять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 задачам с непрерывным пространством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Policy Gradient theorem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алгоритм </a:t>
                      </a:r>
                      <a:r>
                        <a:rPr lang="en-GB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пути улучшения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REINFORCE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4018911976"/>
              </p:ext>
            </p:extLst>
          </p:nvPr>
        </p:nvGraphicFramePr>
        <p:xfrm>
          <a:off x="952500" y="1544194"/>
          <a:ext cx="7239000" cy="926446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задачи обучения с подкреплением для окружений большой размерности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непрерывного пространства действий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базу для перехода к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Actor-Critic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8728</TotalTime>
  <Words>1356</Words>
  <Application>Microsoft Macintosh PowerPoint</Application>
  <PresentationFormat>On-screen Show (16:9)</PresentationFormat>
  <Paragraphs>323</Paragraphs>
  <Slides>38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Google Sans</vt:lpstr>
      <vt:lpstr>Roboto</vt:lpstr>
      <vt:lpstr>Helvetica Neue</vt:lpstr>
      <vt:lpstr>Cambria Math</vt:lpstr>
      <vt:lpstr>Arial</vt:lpstr>
      <vt:lpstr>PTSerif</vt:lpstr>
      <vt:lpstr>Courier New</vt:lpstr>
      <vt:lpstr>Apple Chancery</vt:lpstr>
      <vt:lpstr>Symbol</vt:lpstr>
      <vt:lpstr>Светлая тема</vt:lpstr>
      <vt:lpstr>Светлая тема</vt:lpstr>
      <vt:lpstr>ML Advanced Policy Gradient</vt:lpstr>
      <vt:lpstr>Проверить, идет ли запись</vt:lpstr>
      <vt:lpstr>Правила вебинара</vt:lpstr>
      <vt:lpstr>ML Advanced Policy Gradient</vt:lpstr>
      <vt:lpstr>Карта курса</vt:lpstr>
      <vt:lpstr>Маршрут вебинара</vt:lpstr>
      <vt:lpstr>Цели вебинара</vt:lpstr>
      <vt:lpstr>Смысл</vt:lpstr>
      <vt:lpstr>Постановка задачи</vt:lpstr>
      <vt:lpstr>Markov Property</vt:lpstr>
      <vt:lpstr>Policy based methods</vt:lpstr>
      <vt:lpstr>Value based and Policy based</vt:lpstr>
      <vt:lpstr>достоинства и недостатки</vt:lpstr>
      <vt:lpstr>DQN – достоинства и недостатки</vt:lpstr>
      <vt:lpstr>Клеточный мир</vt:lpstr>
      <vt:lpstr>Клеточный мир</vt:lpstr>
      <vt:lpstr>Клеточный мир</vt:lpstr>
      <vt:lpstr>Алгоритм REINFORCE</vt:lpstr>
      <vt:lpstr>REINFORCE</vt:lpstr>
      <vt:lpstr>Deep Cross-entropy</vt:lpstr>
      <vt:lpstr>PowerPoint Presentation</vt:lpstr>
      <vt:lpstr>REINFORCE</vt:lpstr>
      <vt:lpstr>REINFORCE</vt:lpstr>
      <vt:lpstr>Policy gradient theorem</vt:lpstr>
      <vt:lpstr>REINFORCE - алгоритм</vt:lpstr>
      <vt:lpstr>достоинства и недостатки</vt:lpstr>
      <vt:lpstr>REINFORCE – достоинства и недостатки</vt:lpstr>
      <vt:lpstr>Advantage REINFORCE</vt:lpstr>
      <vt:lpstr>Дальнейшие улучшения</vt:lpstr>
      <vt:lpstr>Обзор алгоритмов RL</vt:lpstr>
      <vt:lpstr>Algorithms</vt:lpstr>
      <vt:lpstr>Практика</vt:lpstr>
      <vt:lpstr>Практика</vt:lpstr>
      <vt:lpstr>Список материалов для изучения</vt:lpstr>
      <vt:lpstr>Вопросы?</vt:lpstr>
      <vt:lpstr>Цели вебинара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88</cp:revision>
  <dcterms:modified xsi:type="dcterms:W3CDTF">2024-08-13T07:48:49Z</dcterms:modified>
</cp:coreProperties>
</file>